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8" r:id="rId4"/>
    <p:sldId id="266" r:id="rId5"/>
    <p:sldId id="267" r:id="rId6"/>
    <p:sldId id="259" r:id="rId7"/>
    <p:sldId id="260" r:id="rId8"/>
    <p:sldId id="261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27.05.2021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27.05.2021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27.05.2021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27.05.2021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yandex.ru/images/search?p=2&amp;source=wiz&amp;text=%D1%84%D0%BE%D0%BD+%D0%B4%D0%BB%D1%8F+%D0%BF%D1%80%D0%B5%D0%B7%D0%B5%D0%BD%D1%82%D0%B0%D1%86%D0%B8%D0%B8+%D1%81+%D0%BA%D0%B0%D0%BD%D1%82%D0%B8%D0%BA%D0%BE%D0%BC&amp;pos=81&amp;rpt=simage&amp;img_url=https://cdn.wallpapersafari.com/13/35/NbMw8f.jpg&amp;lr=16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hyperlink" Target="https://yandex.ru/images/search?p=1&amp;source=wiz&amp;text=%D0%BA%D0%B0%D1%80%D1%82%D0%B8%D0%BD%D0%BA%D0%B8+%D1%81%D0%B0%D0%BC%D0%BE%D1%81%D1%82%D0%BE%D1%8F%D1%82%D0%B5%D0%BB%D1%8C%D0%BD%D0%BE%D1%81%D1%82%D1%8C+%D1%80%D0%B5%D0%B1%D0%B5%D0%BD%D0%BA%D0%B0+1-2+%D0%BB%D0%B5%D1%82&amp;pos=63&amp;rpt=simage&amp;img_url=https://avatars.mds.yandex.net/get-zen_doc/3956291/pub_5f5f49e993cc6c72ff2462c7_5f5f4ae5d7092473171a4f52/scale_1200&amp;lr=16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yandex.ru/images/search?p=2&amp;source=wiz&amp;text=%D1%84%D0%BE%D0%BD+%D0%B4%D0%BB%D1%8F+%D0%BF%D1%80%D0%B5%D0%B7%D0%B5%D0%BD%D1%82%D0%B0%D1%86%D0%B8%D0%B8+%D1%81+%D0%BA%D0%B0%D0%BD%D1%82%D0%B8%D0%BA%D0%BE%D0%BC&amp;pos=81&amp;rpt=simage&amp;img_url=https://cdn.wallpapersafari.com/13/35/NbMw8f.jpg&amp;lr=16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yandex.ru/images/search?p=2&amp;source=wiz&amp;text=%D1%84%D0%BE%D0%BD+%D0%B4%D0%BB%D1%8F+%D0%BF%D1%80%D0%B5%D0%B7%D0%B5%D0%BD%D1%82%D0%B0%D1%86%D0%B8%D0%B8+%D1%81+%D0%BA%D0%B0%D0%BD%D1%82%D0%B8%D0%BA%D0%BE%D0%BC&amp;pos=81&amp;rpt=simage&amp;img_url=https://cdn.wallpapersafari.com/13/35/NbMw8f.jpg&amp;lr=16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hyperlink" Target="https://yandex.ru/images/search?source=wiz&amp;text=%D0%BA%D0%B0%D1%80%D1%82%D0%B8%D0%BD%D0%BA%D0%B8+%D1%81%D0%B0%D0%BC%D0%BE%D1%81%D1%82%D0%BE%D1%8F%D1%82%D0%B5%D0%BB%D1%8C%D0%BD%D0%BE%D1%81%D1%82%D1%8C+%D1%80%D0%B5%D0%B1%D0%B5%D0%BD%D0%BA%D0%B0+1-2+%D0%BB%D0%B5%D1%82&amp;pos=31&amp;rpt=simage&amp;img_url=https://sun1-25.userapi.com/impg/pd4YGVFz58eoiiwWWoFCB9X0RGNSVBb5rABOjA/vc-vG9ui90c.jpg?size=100x0&amp;quality=88&amp;crop=2,2,507,507&amp;sign=7d5be0d8c81f68dcff9e88eac5a7c21c&amp;ava=1&amp;lr=16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yandex.ru/images/search?p=2&amp;source=wiz&amp;text=%D1%84%D0%BE%D0%BD+%D0%B4%D0%BB%D1%8F+%D0%BF%D1%80%D0%B5%D0%B7%D0%B5%D0%BD%D1%82%D0%B0%D1%86%D0%B8%D0%B8+%D1%81+%D0%BA%D0%B0%D0%BD%D1%82%D0%B8%D0%BA%D0%BE%D0%BC&amp;pos=81&amp;rpt=simage&amp;img_url=https://cdn.wallpapersafari.com/13/35/NbMw8f.jpg&amp;lr=16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yandex.ru/images/search?p=2&amp;source=wiz&amp;text=%D1%84%D0%BE%D0%BD+%D0%B4%D0%BB%D1%8F+%D0%BF%D1%80%D0%B5%D0%B7%D0%B5%D0%BD%D1%82%D0%B0%D1%86%D0%B8%D0%B8+%D1%81+%D0%BA%D0%B0%D0%BD%D1%82%D0%B8%D0%BA%D0%BE%D0%BC&amp;pos=81&amp;rpt=simage&amp;img_url=https://cdn.wallpapersafari.com/13/35/NbMw8f.jpg&amp;lr=16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hyperlink" Target="https://yandex.ru/images/search?p=1&amp;source=wiz&amp;text=%D0%BA%D0%B0%D1%80%D1%82%D0%B8%D0%BD%D0%BA%D0%B8+%D1%81%D0%B0%D0%BC%D0%BE%D1%81%D1%82%D0%BE%D1%8F%D1%82%D0%B5%D0%BB%D1%8C%D0%BD%D0%BE%D1%81%D1%82%D1%8C+%D1%80%D0%B5%D0%B1%D0%B5%D0%BD%D0%BA%D0%B0+1-2+%D0%BB%D0%B5%D1%82&amp;pos=44&amp;rpt=simage&amp;img_url=https://i.ytimg.com/vi/Wb0rH1Pu8Mc/maxresdefault.jpg&amp;lr=16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yandex.ru/images/search?p=2&amp;source=wiz&amp;text=%D1%84%D0%BE%D0%BD+%D0%B4%D0%BB%D1%8F+%D0%BF%D1%80%D0%B5%D0%B7%D0%B5%D0%BD%D1%82%D0%B0%D1%86%D0%B8%D0%B8+%D1%81+%D0%BA%D0%B0%D0%BD%D1%82%D0%B8%D0%BA%D0%BE%D0%BC&amp;pos=81&amp;rpt=simage&amp;img_url=https://cdn.wallpapersafari.com/13/35/NbMw8f.jpg&amp;lr=16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hyperlink" Target="https://yandex.ru/images/search?pos=18&amp;img_url=https://berg-shop.ru/upload/iblock/e47/845500_A.jpg&amp;text=%D1%84%D0%BE%D1%82%D0%BE+%D1%80%D0%B5%D0%B1%D0%B5%D0%BD%D0%BE%D0%BA+%D1%81%D0%BE%D0%B1%D0%B8%D1%80%D0%B0%D0%B5%D1%82+%D0%B8%D0%B3%D1%80%D1%83%D1%88%D0%BA%D0%B8&amp;rpt=simage&amp;lr=16&amp;source=wiz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yandex.ru/images/search?p=2&amp;source=wiz&amp;text=%D1%84%D0%BE%D0%BD+%D0%B4%D0%BB%D1%8F+%D0%BF%D1%80%D0%B5%D0%B7%D0%B5%D0%BD%D1%82%D0%B0%D1%86%D0%B8%D0%B8+%D1%81+%D0%BA%D0%B0%D0%BD%D1%82%D0%B8%D0%BA%D0%BE%D0%BC&amp;pos=81&amp;rpt=simage&amp;img_url=https://cdn.wallpapersafari.com/13/35/NbMw8f.jpg&amp;lr=16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yandex.ru/images/search?p=2&amp;source=wiz&amp;text=%D1%84%D0%BE%D0%BD+%D0%B4%D0%BB%D1%8F+%D0%BF%D1%80%D0%B5%D0%B7%D0%B5%D0%BD%D1%82%D0%B0%D1%86%D0%B8%D0%B8+%D1%81+%D0%BA%D0%B0%D0%BD%D1%82%D0%B8%D0%BA%D0%BE%D0%BC&amp;pos=81&amp;rpt=simage&amp;img_url=https://cdn.wallpapersafari.com/13/35/NbMw8f.jpg&amp;lr=16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hyperlink" Target="https://yandex.ru/images/search?pos=12&amp;img_url=https://st.depositphotos.com/2444073/3111/i/950/depositphotos_31117159-stock-photo-boy-getting-dressed.jpg&amp;text=%D1%84%D0%BE%D1%82%D0%BE+%D1%80%D0%BE%D0%B4%D0%B8%D1%82%D0%B5%D0%BB%D1%8C+%D0%BE%D0%B4%D0%B5%D0%B2%D0%B0%D0%B5%D1%82+%D1%80%D0%B5%D0%B1%D0%B5%D0%BD%D0%BA%D0%B0+&amp;rpt=simage&amp;lr=16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yandex.ru/images/search?p=2&amp;source=wiz&amp;text=%D1%84%D0%BE%D0%BD+%D0%B4%D0%BB%D1%8F+%D0%BF%D1%80%D0%B5%D0%B7%D0%B5%D0%BD%D1%82%D0%B0%D1%86%D0%B8%D0%B8+%D1%81+%D0%BA%D0%B0%D0%BD%D1%82%D0%B8%D0%BA%D0%BE%D0%BC&amp;pos=81&amp;rpt=simage&amp;img_url=https://cdn.wallpapersafari.com/13/35/NbMw8f.jpg&amp;lr=16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hyperlink" Target="https://yandex.ru/images/search?p=3&amp;source=wiz&amp;text=%D1%84%D0%BE%D1%82%D0%BE+%D0%B4%D0%B5%D1%82%D0%B8+%D0%B4%D0%B5%D0%BB%D0%B0%D1%8E+%D1%81%D0%B0%D0%BC%D0%BE%D1%81%D1%82%D0%BE%D1%8F%D1%82%D0%B5%D0%BB%D1%8C%D0%BD%D0%BE+%D0%B4%D0%B5%D0%BB%D0%B0&amp;pos=141&amp;rpt=simage&amp;img_url=https://cs8.pikabu.ru/video/2016/07/03/7/og_og_1467545780345786163.jpg&amp;lr=16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yandex.ru/images/search?p=2&amp;source=wiz&amp;text=%D1%84%D0%BE%D0%BD+%D0%B4%D0%BB%D1%8F+%D0%BF%D1%80%D0%B5%D0%B7%D0%B5%D0%BD%D1%82%D0%B0%D1%86%D0%B8%D0%B8+%D1%81+%D0%BA%D0%B0%D0%BD%D1%82%D0%B8%D0%BA%D0%BE%D0%BC&amp;pos=81&amp;rpt=simage&amp;img_url=https://cdn.wallpapersafari.com/13/35/NbMw8f.jpg&amp;lr=16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Голубой фон.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чтобы ваш ребёнок был самостоятельными, работу с ним необходимо начинать с ...">
            <a:hlinkClick r:id="rId4"/>
          </p:cNvPr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007599" y="2564904"/>
            <a:ext cx="45720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683568" y="1124744"/>
            <a:ext cx="756084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у ребенка самостоятельности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004048" y="5733256"/>
            <a:ext cx="3960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МДОУ детский сад №37 «Морячок»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Педагог-психолог  Фоменко Л.Г.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43932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 descr="Голубой фон.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2627784" y="2276872"/>
            <a:ext cx="353263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48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4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4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051720" y="2566527"/>
            <a:ext cx="531363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</a:p>
        </p:txBody>
      </p:sp>
    </p:spTree>
    <p:extLst>
      <p:ext uri="{BB962C8B-B14F-4D97-AF65-F5344CB8AC3E}">
        <p14:creationId xmlns="" xmlns:p14="http://schemas.microsoft.com/office/powerpoint/2010/main" val="388672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 descr="Голубой фон.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683568" y="612844"/>
            <a:ext cx="5602944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Самостоятельность – это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инициативность  -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способность действовать по собственному побуждению, а не по принуждению или просьбе взрослого.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ответственность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 исполнять свои обязанности, понимать последствия  к которым  могут привести поступки, что личные успехи зависят от тебя самого.</a:t>
            </a:r>
          </a:p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уверенность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своих силах и адекватная самооценка.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умение ставить цель и достигать их, принимать решения.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Самый оптимальный вариант развития самостоятельности ребенка в раннем возрасте – это не подавлять его инициативу, а всячески поддерживать  ее.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 descr="Выбор обуви, особенно детской, всегда осложнен тем, что для себя и своего р...">
            <a:hlinkClick r:id="rId4"/>
          </p:cNvPr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500826" y="491827"/>
            <a:ext cx="2247638" cy="15084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1800401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Голубой фон.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08520" y="0"/>
            <a:ext cx="925252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500034" y="620687"/>
            <a:ext cx="6643734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Воспитание самостоятельности: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это искусство постепенно отпускать ребенка, принимая его взросление, способность иметь свою точку зрения,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делать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ошибки и учится на них.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это приучение ребенка к той мысли, что для него - как и для всех в доме - существуют определенные правила и он должен этим правилам соответствовать. Родитель, поначалу обеспечивавший сто процентов жизнедеятельности малыша, должен постепенно, шаг за шагом, 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начинать  дозировать  свою помощь ребенку.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Упустите момент, облегчите себе задачу - и ребенок очень быстро привыкнет к тому, что его постоянно взрослые кормят, одевают и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все за него делают.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Формируя  тем  самым  выученную  беспомощность.</a:t>
            </a:r>
          </a:p>
        </p:txBody>
      </p:sp>
    </p:spTree>
    <p:extLst>
      <p:ext uri="{BB962C8B-B14F-4D97-AF65-F5344CB8AC3E}">
        <p14:creationId xmlns="" xmlns:p14="http://schemas.microsoft.com/office/powerpoint/2010/main" val="908800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 descr="Голубой фон.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1835696" y="672131"/>
            <a:ext cx="4572000" cy="224676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Самостоятельные навыки ребенка в возрасте 1-2 года.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Владение ложкой.  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Освоение горшка.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Сон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своей комнате.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Самостоятельная 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игра  с  игрушками.</a:t>
            </a:r>
          </a:p>
        </p:txBody>
      </p:sp>
      <p:pic>
        <p:nvPicPr>
          <p:cNvPr id="6" name="Рисунок 5" descr="Тема: Расстройство пищевого поведения у детей. ">
            <a:hlinkClick r:id="rId4"/>
          </p:cNvPr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71604" y="3357562"/>
            <a:ext cx="4357718" cy="2447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1754092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 descr="Голубой фон.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827584" y="500042"/>
            <a:ext cx="538749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самостоятельности детей 2 – 3 лет</a:t>
            </a:r>
          </a:p>
          <a:p>
            <a:pPr marL="285750" lvl="0" indent="-285750" fontAlgn="base">
              <a:buFont typeface="Arial" panose="020B0604020202020204" pitchFamily="34" charset="0"/>
              <a:buChar char="•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совершенствуются  навыки  самообслуживания;</a:t>
            </a:r>
          </a:p>
          <a:p>
            <a:pPr marL="285750" lvl="0" indent="-285750" fontAlgn="base">
              <a:buFont typeface="Arial" panose="020B0604020202020204" pitchFamily="34" charset="0"/>
              <a:buChar char="•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формируется и проявляется в процессе приобретения и закрепления умения  заниматься; </a:t>
            </a:r>
          </a:p>
          <a:p>
            <a:pPr marL="285750" lvl="0" indent="-285750" fontAlgn="base">
              <a:buFont typeface="Arial" panose="020B0604020202020204" pitchFamily="34" charset="0"/>
              <a:buChar char="•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учатся самостоятельно выполнять простейшие трудовые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поручения</a:t>
            </a:r>
          </a:p>
          <a:p>
            <a:pPr marL="285750" indent="-285750" algn="just" fontAlgn="base">
              <a:buFont typeface="Arial" panose="020B0604020202020204" pitchFamily="34" charset="0"/>
              <a:buChar char="•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своевременного формирования самостоятельности родители сообщают детям их маленькие обязанности: одежду беречь, игрушки не разбрасывать, охотно выполнять поручения взрослых, не шуметь, когда старший брат готовит уроки, когда находишься  в спальне.</a:t>
            </a:r>
          </a:p>
          <a:p>
            <a:pPr marL="285750" lvl="0" indent="-285750" fontAlgn="base">
              <a:buFont typeface="Arial" panose="020B0604020202020204" pitchFamily="34" charset="0"/>
              <a:buChar char="•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важна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оценка и поощрение ребенка, привлечение внимания посторонних  к  проявлениям  его  самостоятельности. </a:t>
            </a:r>
          </a:p>
          <a:p>
            <a:r>
              <a:rPr lang="ru-RU" dirty="0"/>
              <a:t> </a:t>
            </a:r>
          </a:p>
        </p:txBody>
      </p:sp>
      <p:pic>
        <p:nvPicPr>
          <p:cNvPr id="6" name="Рисунок 5" descr="Перед записью в детский сад: навыки, которые должны быть у ребенка.">
            <a:hlinkClick r:id="rId4"/>
          </p:cNvPr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429388" y="1071546"/>
            <a:ext cx="2214578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3991724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 descr="Голубой фон.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571473" y="116632"/>
            <a:ext cx="7000924" cy="56015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 </a:t>
            </a:r>
          </a:p>
          <a:p>
            <a:pPr algn="just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Четыре  причины неудачного стиля воспитания: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Чрезмерный 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диктовать ребенку его действия удобно – это экономит массу времени, но учит лишь выполнять команды, а не ставить себе задачи  самостоятельно.</a:t>
            </a:r>
          </a:p>
          <a:p>
            <a:pPr lvl="0" algn="just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Гиперопека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 страхе за здоровье и будущее ребенка родители  окружают  чрезмерной  заботой,  выполняя  за  него большинство задач.</a:t>
            </a:r>
          </a:p>
          <a:p>
            <a:pPr lvl="0" algn="just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Завышенные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ожидания 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родители ждут определенных достижений, при этом не придавая значения промежуточным успехам. В отсутствии стимула (похвалы) ребенок теряет мотивацию, не осознает ценности своих ежедневных усилий и маленьких побед, самооценка стремительно падает.</a:t>
            </a:r>
          </a:p>
          <a:p>
            <a:pPr lvl="0" algn="just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Неготовность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принять взросление ребенка –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родителям не легко смириться с тем, что ребенок может иметь свое отличное от их мнение. Они стремятся оградить от ошибок, запрещая те или иные вещи.</a:t>
            </a:r>
          </a:p>
        </p:txBody>
      </p:sp>
    </p:spTree>
    <p:extLst>
      <p:ext uri="{BB962C8B-B14F-4D97-AF65-F5344CB8AC3E}">
        <p14:creationId xmlns="" xmlns:p14="http://schemas.microsoft.com/office/powerpoint/2010/main" val="3215690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 descr="Голубой фон.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683568" y="548680"/>
            <a:ext cx="5602944" cy="46782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Частые ошибки родителей: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делать за ребенка то, что он в состоянии сделать сам;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давать ребенку выполнить действие самостоятельно, а затем переделать его у него же на глазах;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навязывать помощь и советы –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они  лишают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возможности решать проблему самому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использовать  повелительный тон;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несвоевременность -   несоответствие набора  навыков, возрасту ребенка;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наказывать за последствия, ругать за испорченную одежду, разбитую тарелку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/>
              <a:t> </a:t>
            </a:r>
          </a:p>
        </p:txBody>
      </p:sp>
      <p:pic>
        <p:nvPicPr>
          <p:cNvPr id="6" name="Рисунок 5" descr="Научить малыша быстро одевать себя намного легче, чем кажется">
            <a:hlinkClick r:id="rId4"/>
          </p:cNvPr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15008" y="4429132"/>
            <a:ext cx="2714644" cy="2071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1596078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 descr="Голубой фон.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683568" y="285728"/>
            <a:ext cx="6103010" cy="66479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 воспитать самостоятельного ребенка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Позволяйте  малышу  делать  самостоятельный  выбор.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Просите  помощь  у  ребёнка,  доверяйте  несложные  дела  по  дому. 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Позвольте  малышу  заниматься  исследованием , получать  опыт. 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Ребёнку  постарше  поручите  выполнять  ежедневные  обязанности.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 нужно  делать  за  малыша  то,  что он  сам  уже  умеет. 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Учите  ребёнка,  показывайте  на  собственном 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примере.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По схеме </a:t>
            </a:r>
            <a:r>
              <a:rPr lang="ru-RU" b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«показать → сделать вместе → дать сделать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с   подсказкой → дать сделать самому».  </a:t>
            </a: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  этом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«сделать вместе»  или  «сделать  с  подсказкой»  придётся  повторять  далеко  не  один  раз.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Позвольте  ребёнку  совершать  ошибки. 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Думайте  над  каждыми  своими  запретами. 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Помогайте,  когда  ребёнок  просит. 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Создайте  условия  для  самостоятельного  занятия  или  игр. 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Просите  у  ребёнка  совета или  мнения. 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Верьте  в  своего  ребенка.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12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lang="ru-RU" sz="1600" dirty="0" smtClean="0">
              <a:latin typeface="Arial" pitchFamily="34" charset="0"/>
              <a:cs typeface="Arial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ru-RU" dirty="0"/>
          </a:p>
        </p:txBody>
      </p:sp>
      <p:pic>
        <p:nvPicPr>
          <p:cNvPr id="6" name="Рисунок 5" descr="Как быть папой&amp;quot;, где показывает как он учит своего ребенка делать ...">
            <a:hlinkClick r:id="rId4"/>
          </p:cNvPr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643702" y="3643314"/>
            <a:ext cx="2000264" cy="142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10 идей, как помочь ребёнку самостоятельно одеваться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715140" y="928670"/>
            <a:ext cx="2071702" cy="142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2908647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 descr="Голубой фон.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1691680" y="764704"/>
            <a:ext cx="545435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Ребенок - это личность, которой вы, как никто другой, зная все ее особенности, должны  помочь  состояться.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забывайте: самому что ни на есть самостоятельному ребенку всегда нужны родительское внимание, забота, совет и просто присутствие</a:t>
            </a:r>
            <a:r>
              <a:rPr lang="ru-RU" dirty="0"/>
              <a:t>. </a:t>
            </a:r>
          </a:p>
        </p:txBody>
      </p:sp>
      <p:pic>
        <p:nvPicPr>
          <p:cNvPr id="1026" name="Picture 2" descr="C:\Users\10ГР\Desktop\hamileler-icin-mide-bulantisi-kusma-onleyici-bileklik-getwell-gw1006-nausea-erkek-2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3573016"/>
            <a:ext cx="2383160" cy="29789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562432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517</TotalTime>
  <Words>435</Words>
  <Application>Microsoft Office PowerPoint</Application>
  <PresentationFormat>Экран (4:3)</PresentationFormat>
  <Paragraphs>62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10ГР</dc:creator>
  <cp:lastModifiedBy>пользователь</cp:lastModifiedBy>
  <cp:revision>36</cp:revision>
  <dcterms:created xsi:type="dcterms:W3CDTF">2021-03-11T07:33:42Z</dcterms:created>
  <dcterms:modified xsi:type="dcterms:W3CDTF">2021-05-27T05:58:12Z</dcterms:modified>
</cp:coreProperties>
</file>